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9BB"/>
    <a:srgbClr val="1052BA"/>
    <a:srgbClr val="404040"/>
    <a:srgbClr val="CCE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9"/>
  </p:normalViewPr>
  <p:slideViewPr>
    <p:cSldViewPr snapToGrid="0" snapToObjects="1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3T14:41:00.29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1696 24575,'50'0'0,"-33"0"0,32 0 0,-4 0 0,-28 0 0,28 0 0,-38 0 0,1 0 0,-1 0 0,-1 0 0,2 0 0,-1 0 0,4 0 0,-3 0 0,6 0 0,-6 0 0,3 0 0,-3 0 0,-1 0 0,-1 0 0,1 0 0,-3-2 0,2 1 0,3-3 0,2 4 0,5-4 0,-4 3 0,3-1 0,-3-2 0,0 3 0,-1-2 0,-4 3 0,-1 0 0,-1-4 0,1 0 0,-2 1 0,3-4 0,4 6 0,1-5 0,8 1 0,-3-3 0,3 4 0,-5-3 0,1 6 0,-4-6 0,-1 6 0,-5-2 0,2 3 0,-1-3 0,0-1 0,1 0 0,-2-2 0,1 5 0,0-6 0,1 7 0,-1-6 0,-1 5 0,2-3 0,-4 2 0,-1-3 0,-1-1 0,3-1 0,2-1 0,1-3 0,-1 3 0,0-3 0,0 4 0,0 1 0,-3-1 0,3 2 0,-7-1 0,3 2 0,1 0 0,-1-2 0,1 2 0,3-6 0,-3 1 0,3-2 0,0 4 0,-3-4 0,2 6 0,-5-5 0,3 6 0,-1 1 0,-2-4 0,1 3 0,-2-7 0,4 3 0,0-7 0,4 3 0,-4-3 0,3 0 0,-3-2 0,4 2 0,0 3 0,-4 1 0,-1 4 0,0 0 0,-2-1 0,2 2 0,-3-1 0,0 0 0,4-4 0,-3-1 0,5-4 0,-1-4 0,0 3 0,2-3 0,-6 4 0,5 4 0,-5 1 0,2 4 0,-3 1 0,0-2 0,0 1 0,0 0 0,0 0 0,0 0 0,0-4 0,0-10 0,0 3 0,4-12 0,-3 13 0,3-4 0,0 6 0,-3 3 0,1 1 0,-2 4 0,0 0 0,0 0 0,0 0 0,0 0 0,0-8 0,0-3 0,5-8 0,-4 1 0,2-6 0,1 4 0,-3-10 0,3 15 0,0-8 0,-3 12 0,3 2 0,-4 5 0,0 5 0,2 1 0,-1-1 0,3 2 0,-4-7 0,3 0 0,-2-9 0,6-2 0,-2-3 0,3-2 0,-3 6 0,0 5 0,-2 2 0,-3 5 0,4-2 0,-1 7 0,-2-2 0,6 2 0,-4-3 0,5-1 0,-1-2 0,0-2 0,0 0 0,1-3 0,0 4 0,0-5 0,-1 4 0,5 1 0,-4 0 0,3 5 0,-4-4 0,1 9 0,-5-5 0,3 6 0,-5-6 0,6 5 0,-4-5 0,5 5 0,-1-6 0,0 4 0,0-5 0,0 5 0,0-4 0,0 6 0,1-5 0,-1 2 0,-1 0 0,1-2 0,1 2 0,3-3 0,0-1 0,5 0 0,-4 0 0,3 5 0,-7-4 0,3 6 0,-5-2 0,2 3 0,-1 0 0,0 0 0,0-3 0,0 2 0,4-2 0,5-1 0,1 0 0,8-1 0,-8-2 0,3 6 0,-5-6 0,-3 6 0,-1-5 0,-4 5 0,0-3 0,1 4 0,-1 0 0,-1-2 0,2 1 0,-1-2 0,0 3 0,4-4 0,-3 3 0,3-2 0,-5 0 0,2 2 0,-1-2 0,0 3 0,0 0 0,0 0 0,0 0 0,0-3 0,1 2 0,-1-3 0,4 4 0,-3-2 0,3 1 0,-5-2 0,1 3 0,1 0 0,-1 0 0,0 0 0,-1 0 0,2 0 0,-1 0 0,0 0 0,0 0 0,0 0 0,0 0 0,0 0 0,1 0 0,-1 0 0,-1 0 0,1 0 0,1 0 0,-1 0 0,0 0 0,0 0 0,0 0 0,0 0 0,0 0 0,1 0 0,-2 0 0,6 0 0,-5 0 0,4 0 0,-4 0 0,0 0 0,1 0 0,-1 0 0,-1 0 0,1 0 0,1 0 0,3 0 0,0 0 0,5 0 0,0 0 0,-4 3 0,2-2 0,-5 5 0,2-5 0,-4 2 0,-1-3 0,-1 0 0,-3 0 0</inkml:trace>
</inkml:ink>
</file>

<file path=ppt/media/image1.jpg>
</file>

<file path=ppt/media/image10.png>
</file>

<file path=ppt/media/image15.png>
</file>

<file path=ppt/media/image16.png>
</file>

<file path=ppt/media/image2.jpeg>
</file>

<file path=ppt/media/image3.jp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1AF36-8CF0-F442-9270-44067D1A3BAA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407B7E-34C1-094C-B1AA-85D7C11DF674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539867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07B7E-34C1-094C-B1AA-85D7C11DF674}" type="slidenum">
              <a:rPr lang="en-IT" smtClean="0"/>
              <a:t>4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95810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07B7E-34C1-094C-B1AA-85D7C11DF674}" type="slidenum">
              <a:rPr lang="en-IT" smtClean="0"/>
              <a:t>6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892985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86B48-6DE7-E34C-83CC-A14DE87814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EB896-5CD5-0A4B-8946-4B6A7972A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1EE75-E350-724B-935E-808E32227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D9CCE-06FA-3E4B-8D2F-D3A707515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1755F-0162-8847-A289-AE74C52A6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291556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59A8E-BCAE-AB46-8FC3-ADBE365CE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74EEFA-C44A-004D-A85E-EECCAAA9A4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8B190-C9A5-3A4A-9818-17B0EBBCC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8B47F-9AFE-1848-A38C-1BD777300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B7415-78E0-7E4A-B304-53B87C5CE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3360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05F1D7-FDB4-4D44-AD2A-E3DCA9BF07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31C35C-4815-D544-9396-373D4ECECB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7C336-D692-9343-97E4-6274FAB80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98296-AABA-B749-8CD8-35FE0304C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5EFE2-6F10-CC4F-A776-035478407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087794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01DB-5CAB-7340-820A-86CC9C4E7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3526C-11D6-1144-A870-5ABA586AF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3A35B-06DB-3040-B9DF-859690999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F68E8-1CB9-5844-B9B7-8715E33E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E48D5-7643-344C-A243-4C2008BB4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423726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CA325-A874-0D48-8A4C-AB50FF9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0C60B-9876-9A45-A735-D0D05C4FA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C2B3C-6457-D143-BF56-A5DB0678E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F5708-7978-C143-B048-46C39F25F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AC40B-42DE-9944-8225-91407438A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72376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D6B3-7DAD-184D-8EDA-C69731DD5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FEB7B-18DC-4E4D-A390-BE53BEBE02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FF708-618E-9840-BF87-F914C56DE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A7907-D6E3-CB4B-826A-EA5D9B27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C07312-4FCD-4142-944C-CE24BE360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7BD6A-C243-D34D-B837-D4247A4E9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868378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2374-8AB3-374F-A3E0-789C4E5CC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167F2E-8F1C-EF40-B73E-C3A424AB7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262A6-7ECD-9447-8023-84DEDA65E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0B1230-E8D6-7340-B489-D64F95C0AE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9E365E-962A-EB4E-8550-FFCB928BD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6399E3-3805-9940-9ABE-ED968512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44BB5C-4D5B-CE49-81F4-7CBBD563F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7360FB-F915-984F-A07B-995ACECD0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524246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6511-A696-EA40-AAD2-0FAABFE91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FCE40F-D136-A748-87F9-43E652C4E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75D3B2-4818-834A-847D-30B6B0CC5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21F876-1585-3E4C-B28A-3F691F12E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05737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A69D87-6FC7-9342-A0CD-BF02840BD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344CFB-105B-D54C-BDAA-CB9370110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59717-5C22-4C47-A790-1EFEB9F38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066505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669AF-C55C-0445-87EC-584B312FC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E8191-FA3C-A24B-ABF1-3A6313E47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E77FE1-CB66-3946-A250-91F0F66C7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74B6C-53C2-D14A-B41D-7269A3F4C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EE5D7F-3036-1C4A-8461-720BCCAAB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06289-A775-9548-AD6C-517F8942F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61970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025B1-29B5-204C-87DC-1B8D50E6E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44C37A-6CFF-4C4E-9DF5-34A24EC749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53F1C-3309-D349-9EBF-20BA7F559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C98CE1-79EA-E645-8D37-8F54993C5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25187-A655-1A45-A7F8-E5E3CB345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96D57-7559-8042-8E5C-FECEECAF5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92618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EE9DB2-6D0C-C742-887B-8321E7A74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C638F-4F81-8747-A951-237A4EA0C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8EECD-2D0B-A842-9FE1-2EB6E1732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6D06D-CAD4-E94F-A058-E2AF8B7A9F3D}" type="datetimeFigureOut">
              <a:rPr lang="en-IT" smtClean="0"/>
              <a:t>23/05/2021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486AE-7A0B-F94A-9F67-D7C57458C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71572-F178-9442-A627-1FC40A23E2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0E4EB-C40A-FA4C-8461-0985F05E0A1C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86213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10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9.png"/><Relationship Id="rId4" Type="http://schemas.openxmlformats.org/officeDocument/2006/relationships/customXml" Target="../ink/ink1.xml"/><Relationship Id="rId9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on a rocky mountain&#10;&#10;Description automatically generated with low confidence">
            <a:extLst>
              <a:ext uri="{FF2B5EF4-FFF2-40B4-BE49-F238E27FC236}">
                <a16:creationId xmlns:a16="http://schemas.microsoft.com/office/drawing/2014/main" id="{98209FF0-489F-A44C-ADB7-4CAF661761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33" t="32802" r="24574" b="-1"/>
          <a:stretch/>
        </p:blipFill>
        <p:spPr>
          <a:xfrm>
            <a:off x="4199964" y="2855521"/>
            <a:ext cx="3711600" cy="3711600"/>
          </a:xfrm>
          <a:prstGeom prst="rect">
            <a:avLst/>
          </a:prstGeom>
          <a:ln w="38100">
            <a:solidFill>
              <a:srgbClr val="1B39BB"/>
            </a:solidFill>
          </a:ln>
        </p:spPr>
      </p:pic>
      <p:pic>
        <p:nvPicPr>
          <p:cNvPr id="6" name="Picture 5" descr="A person standing on a bridge&#10;&#10;Description automatically generated with low confidence">
            <a:extLst>
              <a:ext uri="{FF2B5EF4-FFF2-40B4-BE49-F238E27FC236}">
                <a16:creationId xmlns:a16="http://schemas.microsoft.com/office/drawing/2014/main" id="{FB64933D-01F9-9F47-B5A0-976AE4581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088" y="2855521"/>
            <a:ext cx="3713163" cy="3713163"/>
          </a:xfrm>
          <a:prstGeom prst="rect">
            <a:avLst/>
          </a:prstGeom>
          <a:solidFill>
            <a:schemeClr val="bg1"/>
          </a:solidFill>
          <a:ln w="38100">
            <a:solidFill>
              <a:srgbClr val="1B39BB"/>
            </a:solidFill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B264121-BE30-3745-BC32-5A759E7D3EF0}"/>
              </a:ext>
            </a:extLst>
          </p:cNvPr>
          <p:cNvSpPr txBox="1">
            <a:spLocks/>
          </p:cNvSpPr>
          <p:nvPr/>
        </p:nvSpPr>
        <p:spPr>
          <a:xfrm>
            <a:off x="0" y="462842"/>
            <a:ext cx="12319686" cy="9304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T" sz="5000" b="1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NN-based reduced order modeling of PDEs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8B407D-5C42-6A4C-88B0-872F09D1F1FD}"/>
              </a:ext>
            </a:extLst>
          </p:cNvPr>
          <p:cNvSpPr/>
          <p:nvPr/>
        </p:nvSpPr>
        <p:spPr>
          <a:xfrm>
            <a:off x="275985" y="289316"/>
            <a:ext cx="11559558" cy="1947854"/>
          </a:xfrm>
          <a:prstGeom prst="rect">
            <a:avLst/>
          </a:prstGeom>
          <a:solidFill>
            <a:srgbClr val="1B39BB"/>
          </a:solidFill>
          <a:ln w="136525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4BC8D46-28E0-6740-93CB-5FD78225B867}"/>
              </a:ext>
            </a:extLst>
          </p:cNvPr>
          <p:cNvSpPr txBox="1">
            <a:spLocks/>
          </p:cNvSpPr>
          <p:nvPr/>
        </p:nvSpPr>
        <p:spPr>
          <a:xfrm>
            <a:off x="0" y="450484"/>
            <a:ext cx="12192000" cy="9304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T" sz="5000" dirty="0">
                <a:solidFill>
                  <a:srgbClr val="FFFFFF"/>
                </a:solidFill>
                <a:latin typeface="Brandon Grotesque Regular" panose="020B0503020203060202" pitchFamily="34" charset="77"/>
              </a:rPr>
              <a:t>NN-based reduced order modeling of PDEs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F80989-0E5F-1345-9782-6341F2E75F68}"/>
              </a:ext>
            </a:extLst>
          </p:cNvPr>
          <p:cNvCxnSpPr/>
          <p:nvPr/>
        </p:nvCxnSpPr>
        <p:spPr>
          <a:xfrm>
            <a:off x="2209800" y="1448631"/>
            <a:ext cx="77724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ubtitle 2">
            <a:extLst>
              <a:ext uri="{FF2B5EF4-FFF2-40B4-BE49-F238E27FC236}">
                <a16:creationId xmlns:a16="http://schemas.microsoft.com/office/drawing/2014/main" id="{F5F0797E-5F99-9A41-BCF7-817DA9A52865}"/>
              </a:ext>
            </a:extLst>
          </p:cNvPr>
          <p:cNvSpPr txBox="1">
            <a:spLocks/>
          </p:cNvSpPr>
          <p:nvPr/>
        </p:nvSpPr>
        <p:spPr>
          <a:xfrm>
            <a:off x="1524000" y="1525638"/>
            <a:ext cx="9144000" cy="42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T" sz="14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        Andrea Boselli</a:t>
            </a:r>
            <a:r>
              <a:rPr lang="en-IT" sz="5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			                   </a:t>
            </a:r>
            <a:r>
              <a:rPr lang="en-IT" sz="14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Carlo Ghiglione </a:t>
            </a:r>
            <a:r>
              <a:rPr lang="en-IT" sz="5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			              </a:t>
            </a:r>
            <a:r>
              <a:rPr lang="en-IT" sz="1400" dirty="0">
                <a:solidFill>
                  <a:schemeClr val="bg1"/>
                </a:solidFill>
                <a:latin typeface="Brandon Grotesque Regular" panose="020B0503020203060202" pitchFamily="34" charset="77"/>
              </a:rPr>
              <a:t>Leonardo Perelli</a:t>
            </a:r>
          </a:p>
        </p:txBody>
      </p:sp>
      <p:pic>
        <p:nvPicPr>
          <p:cNvPr id="4" name="Picture 3" descr="A picture containing outdoor, tree, rock, dirt&#10;&#10;Description automatically generated">
            <a:extLst>
              <a:ext uri="{FF2B5EF4-FFF2-40B4-BE49-F238E27FC236}">
                <a16:creationId xmlns:a16="http://schemas.microsoft.com/office/drawing/2014/main" id="{E4D523E5-C1C6-364F-AE87-1226AD07DD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61" t="17017" r="32674"/>
          <a:stretch/>
        </p:blipFill>
        <p:spPr>
          <a:xfrm>
            <a:off x="8079277" y="2855521"/>
            <a:ext cx="3771891" cy="3711600"/>
          </a:xfrm>
          <a:prstGeom prst="rect">
            <a:avLst/>
          </a:prstGeom>
          <a:ln w="38100">
            <a:solidFill>
              <a:srgbClr val="1B39BB"/>
            </a:solidFill>
          </a:ln>
        </p:spPr>
      </p:pic>
    </p:spTree>
    <p:extLst>
      <p:ext uri="{BB962C8B-B14F-4D97-AF65-F5344CB8AC3E}">
        <p14:creationId xmlns:p14="http://schemas.microsoft.com/office/powerpoint/2010/main" val="3821481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ight Arrow 24">
            <a:extLst>
              <a:ext uri="{FF2B5EF4-FFF2-40B4-BE49-F238E27FC236}">
                <a16:creationId xmlns:a16="http://schemas.microsoft.com/office/drawing/2014/main" id="{E91F0E41-47A4-8248-AC39-BE311AD678AD}"/>
              </a:ext>
            </a:extLst>
          </p:cNvPr>
          <p:cNvSpPr/>
          <p:nvPr/>
        </p:nvSpPr>
        <p:spPr>
          <a:xfrm>
            <a:off x="477877" y="5746576"/>
            <a:ext cx="388171" cy="316448"/>
          </a:xfrm>
          <a:prstGeom prst="right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61E98846-13FD-7040-98E4-0D2E51C0CA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7595"/>
          <a:stretch/>
        </p:blipFill>
        <p:spPr>
          <a:xfrm>
            <a:off x="4473923" y="1878374"/>
            <a:ext cx="4164027" cy="936892"/>
          </a:xfrm>
          <a:prstGeom prst="rect">
            <a:avLst/>
          </a:prstGeom>
        </p:spPr>
      </p:pic>
      <p:pic>
        <p:nvPicPr>
          <p:cNvPr id="39" name="Picture 38" descr="Text&#10;&#10;Description automatically generated">
            <a:extLst>
              <a:ext uri="{FF2B5EF4-FFF2-40B4-BE49-F238E27FC236}">
                <a16:creationId xmlns:a16="http://schemas.microsoft.com/office/drawing/2014/main" id="{ADFBFF34-A4E4-E74B-ABFF-EACAE6C05C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247" t="49958" b="40850"/>
          <a:stretch/>
        </p:blipFill>
        <p:spPr>
          <a:xfrm>
            <a:off x="4427753" y="3579868"/>
            <a:ext cx="2017322" cy="502394"/>
          </a:xfrm>
          <a:prstGeom prst="rect">
            <a:avLst/>
          </a:prstGeom>
        </p:spPr>
      </p:pic>
      <p:sp>
        <p:nvSpPr>
          <p:cNvPr id="40" name="Left Brace 39">
            <a:extLst>
              <a:ext uri="{FF2B5EF4-FFF2-40B4-BE49-F238E27FC236}">
                <a16:creationId xmlns:a16="http://schemas.microsoft.com/office/drawing/2014/main" id="{261C54A9-06BF-AA48-8233-E0A2A2909B2E}"/>
              </a:ext>
            </a:extLst>
          </p:cNvPr>
          <p:cNvSpPr/>
          <p:nvPr/>
        </p:nvSpPr>
        <p:spPr>
          <a:xfrm>
            <a:off x="4170833" y="1889658"/>
            <a:ext cx="208650" cy="90124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A534CC6-5AE2-DA44-B98F-CA29FF88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0414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From a Classical Approach…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17C4BA-F75C-0F42-975B-E937AF6F8D87}"/>
              </a:ext>
            </a:extLst>
          </p:cNvPr>
          <p:cNvSpPr txBox="1"/>
          <p:nvPr/>
        </p:nvSpPr>
        <p:spPr>
          <a:xfrm>
            <a:off x="477877" y="1881641"/>
            <a:ext cx="11098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Model: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144051-54A3-1341-9D64-424DA20DEF91}"/>
              </a:ext>
            </a:extLst>
          </p:cNvPr>
          <p:cNvSpPr txBox="1"/>
          <p:nvPr/>
        </p:nvSpPr>
        <p:spPr>
          <a:xfrm>
            <a:off x="442381" y="3634753"/>
            <a:ext cx="38908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Numerical Method Solution: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ACFAE6-1BFE-CA40-841D-E7981F00B77C}"/>
              </a:ext>
            </a:extLst>
          </p:cNvPr>
          <p:cNvSpPr txBox="1"/>
          <p:nvPr/>
        </p:nvSpPr>
        <p:spPr>
          <a:xfrm>
            <a:off x="7236351" y="3674288"/>
            <a:ext cx="466148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solidFill>
                  <a:srgbClr val="00B050"/>
                </a:solidFill>
                <a:latin typeface="Brandon Grotesque Regular" panose="020B0503020203060202" pitchFamily="34" charset="77"/>
              </a:rPr>
              <a:t>Pros:         High accuracy</a:t>
            </a:r>
          </a:p>
          <a:p>
            <a:endParaRPr lang="en-IT" sz="2500" dirty="0">
              <a:solidFill>
                <a:srgbClr val="FF0000"/>
              </a:solidFill>
              <a:latin typeface="Brandon Grotesque Regular" panose="020B0503020203060202" pitchFamily="34" charset="77"/>
            </a:endParaRPr>
          </a:p>
          <a:p>
            <a:r>
              <a:rPr lang="en-IT" sz="2500" dirty="0">
                <a:solidFill>
                  <a:srgbClr val="FF0000"/>
                </a:solidFill>
                <a:latin typeface="Brandon Grotesque Regular" panose="020B0503020203060202" pitchFamily="34" charset="77"/>
              </a:rPr>
              <a:t>Cons:        Time duration</a:t>
            </a:r>
          </a:p>
          <a:p>
            <a:r>
              <a:rPr lang="en-IT" sz="2500" dirty="0">
                <a:solidFill>
                  <a:srgbClr val="FF0000"/>
                </a:solidFill>
                <a:latin typeface="Brandon Grotesque Regular" panose="020B0503020203060202" pitchFamily="34" charset="77"/>
              </a:rPr>
              <a:t>	     Computational resources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45995-879E-D24C-A84F-BFFB1574A6B7}"/>
              </a:ext>
            </a:extLst>
          </p:cNvPr>
          <p:cNvSpPr txBox="1"/>
          <p:nvPr/>
        </p:nvSpPr>
        <p:spPr>
          <a:xfrm>
            <a:off x="1141095" y="5677817"/>
            <a:ext cx="675889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Very expensive to solve for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many sets </a:t>
            </a:r>
            <a:r>
              <a:rPr lang="en-IT" sz="2500" dirty="0">
                <a:latin typeface="Brandon Grotesque Regular" panose="020B0503020203060202" pitchFamily="34" charset="77"/>
              </a:rPr>
              <a:t>of parameters!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D970EA-4D65-B441-9B5F-89310A976C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924" t="96349"/>
          <a:stretch/>
        </p:blipFill>
        <p:spPr>
          <a:xfrm>
            <a:off x="3042538" y="1806374"/>
            <a:ext cx="885607" cy="46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ent Arrow 15">
            <a:extLst>
              <a:ext uri="{FF2B5EF4-FFF2-40B4-BE49-F238E27FC236}">
                <a16:creationId xmlns:a16="http://schemas.microsoft.com/office/drawing/2014/main" id="{EE4B92C8-5A5C-6545-B7A9-0DE9B4B16D39}"/>
              </a:ext>
            </a:extLst>
          </p:cNvPr>
          <p:cNvSpPr/>
          <p:nvPr/>
        </p:nvSpPr>
        <p:spPr>
          <a:xfrm rot="5400000">
            <a:off x="6084506" y="2232251"/>
            <a:ext cx="902443" cy="1357260"/>
          </a:xfrm>
          <a:prstGeom prst="bentArrow">
            <a:avLst>
              <a:gd name="adj1" fmla="val 18168"/>
              <a:gd name="adj2" fmla="val 25000"/>
              <a:gd name="adj3" fmla="val 25000"/>
              <a:gd name="adj4" fmla="val 43750"/>
            </a:avLst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>
              <a:solidFill>
                <a:schemeClr val="tx1"/>
              </a:solidFill>
            </a:endParaRP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9E2259D0-F372-0248-862E-368D3C67ED41}"/>
              </a:ext>
            </a:extLst>
          </p:cNvPr>
          <p:cNvSpPr/>
          <p:nvPr/>
        </p:nvSpPr>
        <p:spPr>
          <a:xfrm>
            <a:off x="4966066" y="4096186"/>
            <a:ext cx="388171" cy="316448"/>
          </a:xfrm>
          <a:prstGeom prst="right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1C78D43A-D4DE-5C40-8081-FAF509359815}"/>
              </a:ext>
            </a:extLst>
          </p:cNvPr>
          <p:cNvSpPr/>
          <p:nvPr/>
        </p:nvSpPr>
        <p:spPr>
          <a:xfrm>
            <a:off x="8655775" y="4075638"/>
            <a:ext cx="388171" cy="316448"/>
          </a:xfrm>
          <a:prstGeom prst="right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3C421E6-6816-B148-876D-0BD8DFB6894F}"/>
              </a:ext>
            </a:extLst>
          </p:cNvPr>
          <p:cNvGrpSpPr/>
          <p:nvPr/>
        </p:nvGrpSpPr>
        <p:grpSpPr>
          <a:xfrm>
            <a:off x="3074185" y="5392713"/>
            <a:ext cx="6043630" cy="895227"/>
            <a:chOff x="915486" y="5432098"/>
            <a:chExt cx="6043630" cy="89522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1C51A42-698E-1142-9C80-B086DD57E74D}"/>
                </a:ext>
              </a:extLst>
            </p:cNvPr>
            <p:cNvSpPr txBox="1"/>
            <p:nvPr/>
          </p:nvSpPr>
          <p:spPr>
            <a:xfrm>
              <a:off x="915486" y="5432098"/>
              <a:ext cx="280557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solidFill>
                    <a:srgbClr val="FF0000"/>
                  </a:solidFill>
                  <a:latin typeface="Brandon Grotesque Regular" panose="020B0503020203060202" pitchFamily="34" charset="77"/>
                </a:rPr>
                <a:t>Long training time</a:t>
              </a:r>
            </a:p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solidFill>
                    <a:srgbClr val="FF0000"/>
                  </a:solidFill>
                  <a:latin typeface="Brandon Grotesque Regular" panose="020B0503020203060202" pitchFamily="34" charset="77"/>
                </a:rPr>
                <a:t>Model design</a:t>
              </a:r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FCB66012-4323-7E4E-84B4-763B95B6CAEC}"/>
                </a:ext>
              </a:extLst>
            </p:cNvPr>
            <p:cNvSpPr/>
            <p:nvPr/>
          </p:nvSpPr>
          <p:spPr>
            <a:xfrm>
              <a:off x="3869350" y="5703451"/>
              <a:ext cx="388171" cy="316448"/>
            </a:xfrm>
            <a:prstGeom prst="rightArrow">
              <a:avLst/>
            </a:prstGeom>
            <a:solidFill>
              <a:srgbClr val="1B39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459D9ED-2E0D-3F46-8725-0E996392CC20}"/>
                </a:ext>
              </a:extLst>
            </p:cNvPr>
            <p:cNvSpPr/>
            <p:nvPr/>
          </p:nvSpPr>
          <p:spPr>
            <a:xfrm>
              <a:off x="4536658" y="5465551"/>
              <a:ext cx="2422458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solidFill>
                    <a:srgbClr val="00B050"/>
                  </a:solidFill>
                  <a:latin typeface="Brandon Grotesque Regular" panose="020B0503020203060202" pitchFamily="34" charset="77"/>
                </a:rPr>
                <a:t>Fast execution </a:t>
              </a:r>
            </a:p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solidFill>
                    <a:srgbClr val="00B050"/>
                  </a:solidFill>
                  <a:latin typeface="Brandon Grotesque Regular" panose="020B0503020203060202" pitchFamily="34" charset="77"/>
                </a:rPr>
                <a:t>Reusable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7ECBDCB-0490-9B46-A37A-1497A3AC8679}"/>
              </a:ext>
            </a:extLst>
          </p:cNvPr>
          <p:cNvSpPr/>
          <p:nvPr/>
        </p:nvSpPr>
        <p:spPr>
          <a:xfrm>
            <a:off x="5773276" y="3641252"/>
            <a:ext cx="2422458" cy="1178663"/>
          </a:xfrm>
          <a:prstGeom prst="rect">
            <a:avLst/>
          </a:prstGeom>
          <a:solidFill>
            <a:schemeClr val="bg1">
              <a:lumMod val="75000"/>
            </a:schemeClr>
          </a:solidFill>
          <a:ln w="317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F2F167-B9CF-6841-887D-C7589ED5F9F0}"/>
              </a:ext>
            </a:extLst>
          </p:cNvPr>
          <p:cNvSpPr txBox="1"/>
          <p:nvPr/>
        </p:nvSpPr>
        <p:spPr>
          <a:xfrm>
            <a:off x="5580388" y="3799027"/>
            <a:ext cx="279698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500" dirty="0">
                <a:solidFill>
                  <a:schemeClr val="bg2">
                    <a:lumMod val="25000"/>
                  </a:schemeClr>
                </a:solidFill>
                <a:latin typeface="Brandon Grotesque Regular" panose="020B0503020203060202" pitchFamily="34" charset="77"/>
              </a:rPr>
              <a:t>Reduced-order Model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BA57C5-19A0-4E49-A55C-BD5F2395CF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800" t="37357" r="-170" b="58650"/>
          <a:stretch/>
        </p:blipFill>
        <p:spPr>
          <a:xfrm>
            <a:off x="9374754" y="4015667"/>
            <a:ext cx="1883149" cy="51432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BBE1EF0-8F7B-6143-A17D-7C535B09BF15}"/>
              </a:ext>
            </a:extLst>
          </p:cNvPr>
          <p:cNvGrpSpPr/>
          <p:nvPr/>
        </p:nvGrpSpPr>
        <p:grpSpPr>
          <a:xfrm>
            <a:off x="3681719" y="1971686"/>
            <a:ext cx="1871477" cy="1178663"/>
            <a:chOff x="5572445" y="2132912"/>
            <a:chExt cx="1871477" cy="117866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3AC1445-2462-254A-BA11-A182A58FEA39}"/>
                </a:ext>
              </a:extLst>
            </p:cNvPr>
            <p:cNvSpPr/>
            <p:nvPr/>
          </p:nvSpPr>
          <p:spPr>
            <a:xfrm>
              <a:off x="5572445" y="2132912"/>
              <a:ext cx="1871477" cy="117866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267E243-D0EB-EB4A-B996-56D3687950ED}"/>
                </a:ext>
              </a:extLst>
            </p:cNvPr>
            <p:cNvSpPr txBox="1"/>
            <p:nvPr/>
          </p:nvSpPr>
          <p:spPr>
            <a:xfrm>
              <a:off x="5572445" y="2310828"/>
              <a:ext cx="187147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2500" dirty="0">
                  <a:solidFill>
                    <a:schemeClr val="bg2">
                      <a:lumMod val="25000"/>
                    </a:schemeClr>
                  </a:solidFill>
                  <a:latin typeface="Brandon Grotesque Regular" panose="020B0503020203060202" pitchFamily="34" charset="77"/>
                </a:rPr>
                <a:t>High Fidelity Model</a:t>
              </a:r>
            </a:p>
          </p:txBody>
        </p:sp>
      </p:grpSp>
      <p:sp>
        <p:nvSpPr>
          <p:cNvPr id="23" name="Title 3">
            <a:extLst>
              <a:ext uri="{FF2B5EF4-FFF2-40B4-BE49-F238E27FC236}">
                <a16:creationId xmlns:a16="http://schemas.microsoft.com/office/drawing/2014/main" id="{94D30ED5-B882-BB4E-96BE-C821138F2FCD}"/>
              </a:ext>
            </a:extLst>
          </p:cNvPr>
          <p:cNvSpPr txBox="1">
            <a:spLocks/>
          </p:cNvSpPr>
          <p:nvPr/>
        </p:nvSpPr>
        <p:spPr>
          <a:xfrm>
            <a:off x="0" y="250414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… to Reduced Order Modeling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B7E9DE-8833-6648-AC5C-E3FDA9E27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607" y="4054201"/>
            <a:ext cx="1125001" cy="3811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2A111DA-DB01-724D-9F55-D595E6A8FC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7241"/>
          <a:stretch/>
        </p:blipFill>
        <p:spPr>
          <a:xfrm>
            <a:off x="1013007" y="2295152"/>
            <a:ext cx="1766194" cy="490740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0717DE68-D8B3-DF43-BEA5-C3761875479B}"/>
              </a:ext>
            </a:extLst>
          </p:cNvPr>
          <p:cNvSpPr/>
          <p:nvPr/>
        </p:nvSpPr>
        <p:spPr>
          <a:xfrm>
            <a:off x="2997712" y="2382298"/>
            <a:ext cx="388171" cy="316448"/>
          </a:xfrm>
          <a:prstGeom prst="right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26" name="Picture 25" descr="Text&#10;&#10;Description automatically generated">
            <a:extLst>
              <a:ext uri="{FF2B5EF4-FFF2-40B4-BE49-F238E27FC236}">
                <a16:creationId xmlns:a16="http://schemas.microsoft.com/office/drawing/2014/main" id="{F249B7C7-E983-3C4D-A9C9-34E06497B67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247" t="49958" r="22962" b="42091"/>
          <a:stretch/>
        </p:blipFill>
        <p:spPr>
          <a:xfrm>
            <a:off x="5899877" y="1958369"/>
            <a:ext cx="960793" cy="42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9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AD77C-7FCC-6749-B515-6895B759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Neurons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74AEFDD-4C21-D94D-9990-1C6BC4A63FF8}"/>
              </a:ext>
            </a:extLst>
          </p:cNvPr>
          <p:cNvGrpSpPr>
            <a:grpSpLocks noChangeAspect="1"/>
          </p:cNvGrpSpPr>
          <p:nvPr/>
        </p:nvGrpSpPr>
        <p:grpSpPr>
          <a:xfrm>
            <a:off x="685922" y="2041857"/>
            <a:ext cx="5744613" cy="3753508"/>
            <a:chOff x="220980" y="1690688"/>
            <a:chExt cx="6333264" cy="4138130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6A0102B0-733A-154E-BDD0-7CFC20E5232E}"/>
                </a:ext>
              </a:extLst>
            </p:cNvPr>
            <p:cNvGrpSpPr/>
            <p:nvPr/>
          </p:nvGrpSpPr>
          <p:grpSpPr>
            <a:xfrm>
              <a:off x="220980" y="1690688"/>
              <a:ext cx="3969337" cy="4138130"/>
              <a:chOff x="6678683" y="1937691"/>
              <a:chExt cx="3969337" cy="4138130"/>
            </a:xfrm>
          </p:grpSpPr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17931EA9-9D3B-0B4D-AD56-683CE6E4DA52}"/>
                  </a:ext>
                </a:extLst>
              </p:cNvPr>
              <p:cNvGrpSpPr/>
              <p:nvPr/>
            </p:nvGrpSpPr>
            <p:grpSpPr>
              <a:xfrm>
                <a:off x="7216142" y="2468940"/>
                <a:ext cx="3431878" cy="3136262"/>
                <a:chOff x="936281" y="1690688"/>
                <a:chExt cx="3714087" cy="3341880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5B726BD5-240E-9243-89C7-139CE8F2CC8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182841" y="2698688"/>
                  <a:ext cx="1325880" cy="1325880"/>
                </a:xfrm>
                <a:prstGeom prst="ellipse">
                  <a:avLst/>
                </a:prstGeom>
                <a:solidFill>
                  <a:srgbClr val="CCEDFF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T"/>
                </a:p>
              </p:txBody>
            </p:sp>
            <p:cxnSp>
              <p:nvCxnSpPr>
                <p:cNvPr id="38" name="Straight Arrow Connector 37">
                  <a:extLst>
                    <a:ext uri="{FF2B5EF4-FFF2-40B4-BE49-F238E27FC236}">
                      <a16:creationId xmlns:a16="http://schemas.microsoft.com/office/drawing/2014/main" id="{C5B50595-D77F-FF4B-92C6-5DC3D7A8FC41}"/>
                    </a:ext>
                  </a:extLst>
                </p:cNvPr>
                <p:cNvCxnSpPr/>
                <p:nvPr/>
              </p:nvCxnSpPr>
              <p:spPr>
                <a:xfrm>
                  <a:off x="936281" y="3361628"/>
                  <a:ext cx="1152000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Arrow Connector 38">
                  <a:extLst>
                    <a:ext uri="{FF2B5EF4-FFF2-40B4-BE49-F238E27FC236}">
                      <a16:creationId xmlns:a16="http://schemas.microsoft.com/office/drawing/2014/main" id="{94AE0B1D-6B9A-854E-9F88-272CFF0076E9}"/>
                    </a:ext>
                  </a:extLst>
                </p:cNvPr>
                <p:cNvCxnSpPr>
                  <a:cxnSpLocks noChangeAspect="1"/>
                </p:cNvCxnSpPr>
                <p:nvPr/>
              </p:nvCxnSpPr>
              <p:spPr>
                <a:xfrm flipV="1">
                  <a:off x="1080281" y="4024568"/>
                  <a:ext cx="1008000" cy="100800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>
                  <a:extLst>
                    <a:ext uri="{FF2B5EF4-FFF2-40B4-BE49-F238E27FC236}">
                      <a16:creationId xmlns:a16="http://schemas.microsoft.com/office/drawing/2014/main" id="{1CEF89E8-4E84-BD43-BE97-AB053750DADE}"/>
                    </a:ext>
                  </a:extLst>
                </p:cNvPr>
                <p:cNvCxnSpPr>
                  <a:cxnSpLocks noChangeAspect="1"/>
                </p:cNvCxnSpPr>
                <p:nvPr/>
              </p:nvCxnSpPr>
              <p:spPr>
                <a:xfrm>
                  <a:off x="1080281" y="1690688"/>
                  <a:ext cx="1008000" cy="100800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F48F5678-5916-BF44-9828-FBE62A0E2466}"/>
                    </a:ext>
                  </a:extLst>
                </p:cNvPr>
                <p:cNvCxnSpPr/>
                <p:nvPr/>
              </p:nvCxnSpPr>
              <p:spPr>
                <a:xfrm>
                  <a:off x="3676360" y="3361628"/>
                  <a:ext cx="974008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50" name="Picture 49" descr="Text&#10;&#10;Description automatically generated">
                <a:extLst>
                  <a:ext uri="{FF2B5EF4-FFF2-40B4-BE49-F238E27FC236}">
                    <a16:creationId xmlns:a16="http://schemas.microsoft.com/office/drawing/2014/main" id="{0103CECA-7456-E64A-BC5C-BBEA765F8D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0231" t="93080" r="69345" b="-2153"/>
              <a:stretch/>
            </p:blipFill>
            <p:spPr>
              <a:xfrm>
                <a:off x="6678683" y="3676014"/>
                <a:ext cx="539263" cy="622148"/>
              </a:xfrm>
              <a:prstGeom prst="rect">
                <a:avLst/>
              </a:prstGeom>
            </p:spPr>
          </p:pic>
          <p:pic>
            <p:nvPicPr>
              <p:cNvPr id="56" name="Picture 55" descr="Text&#10;&#10;Description automatically generated">
                <a:extLst>
                  <a:ext uri="{FF2B5EF4-FFF2-40B4-BE49-F238E27FC236}">
                    <a16:creationId xmlns:a16="http://schemas.microsoft.com/office/drawing/2014/main" id="{69976BB9-FA24-4142-B2DB-0F327D7D4B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130" t="93080" r="82488" b="-2153"/>
              <a:stretch/>
            </p:blipFill>
            <p:spPr>
              <a:xfrm>
                <a:off x="6787663" y="1937691"/>
                <a:ext cx="640569" cy="622148"/>
              </a:xfrm>
              <a:prstGeom prst="rect">
                <a:avLst/>
              </a:prstGeom>
              <a:noFill/>
              <a:ln w="66675">
                <a:noFill/>
              </a:ln>
            </p:spPr>
          </p:pic>
          <p:pic>
            <p:nvPicPr>
              <p:cNvPr id="57" name="Picture 56" descr="Text&#10;&#10;Description automatically generated">
                <a:extLst>
                  <a:ext uri="{FF2B5EF4-FFF2-40B4-BE49-F238E27FC236}">
                    <a16:creationId xmlns:a16="http://schemas.microsoft.com/office/drawing/2014/main" id="{214FCDE6-4734-5A42-92BD-1B2BB6F9C3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8187" t="93080" r="40709" b="-2153"/>
              <a:stretch/>
            </p:blipFill>
            <p:spPr>
              <a:xfrm>
                <a:off x="7702553" y="2369193"/>
                <a:ext cx="574432" cy="622148"/>
              </a:xfrm>
              <a:prstGeom prst="rect">
                <a:avLst/>
              </a:prstGeom>
            </p:spPr>
          </p:pic>
          <p:pic>
            <p:nvPicPr>
              <p:cNvPr id="60" name="Picture 59" descr="Text&#10;&#10;Description automatically generated">
                <a:extLst>
                  <a:ext uri="{FF2B5EF4-FFF2-40B4-BE49-F238E27FC236}">
                    <a16:creationId xmlns:a16="http://schemas.microsoft.com/office/drawing/2014/main" id="{646E9C6C-BA63-D348-8EDC-FB66DEAB64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62961" t="93080" r="25686" b="-2153"/>
              <a:stretch/>
            </p:blipFill>
            <p:spPr>
              <a:xfrm>
                <a:off x="7427517" y="3450065"/>
                <a:ext cx="587326" cy="622148"/>
              </a:xfrm>
              <a:prstGeom prst="rect">
                <a:avLst/>
              </a:prstGeom>
            </p:spPr>
          </p:pic>
          <p:pic>
            <p:nvPicPr>
              <p:cNvPr id="62" name="Picture 61" descr="Text&#10;&#10;Description automatically generated">
                <a:extLst>
                  <a:ext uri="{FF2B5EF4-FFF2-40B4-BE49-F238E27FC236}">
                    <a16:creationId xmlns:a16="http://schemas.microsoft.com/office/drawing/2014/main" id="{07F44A7C-29CA-DB4A-97F7-7A017FE917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4255" t="93080" r="55548" b="-2153"/>
              <a:stretch/>
            </p:blipFill>
            <p:spPr>
              <a:xfrm>
                <a:off x="6899977" y="5453673"/>
                <a:ext cx="527540" cy="622148"/>
              </a:xfrm>
              <a:prstGeom prst="rect">
                <a:avLst/>
              </a:prstGeom>
            </p:spPr>
          </p:pic>
          <p:pic>
            <p:nvPicPr>
              <p:cNvPr id="63" name="Picture 62" descr="Text&#10;&#10;Description automatically generated">
                <a:extLst>
                  <a:ext uri="{FF2B5EF4-FFF2-40B4-BE49-F238E27FC236}">
                    <a16:creationId xmlns:a16="http://schemas.microsoft.com/office/drawing/2014/main" id="{B2C1D108-6940-A64D-B826-5E2D5F15B80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8522" t="93080" r="11054" b="-2153"/>
              <a:stretch/>
            </p:blipFill>
            <p:spPr>
              <a:xfrm>
                <a:off x="7349200" y="4579036"/>
                <a:ext cx="539263" cy="622148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B7F3392A-873E-C847-9EFC-CB9022CC6763}"/>
                    </a:ext>
                  </a:extLst>
                </p14:cNvPr>
                <p14:cNvContentPartPr/>
                <p14:nvPr/>
              </p14:nvContentPartPr>
              <p14:xfrm>
                <a:off x="2133293" y="3494509"/>
                <a:ext cx="831600" cy="67320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B7F3392A-873E-C847-9EFC-CB9022CC6763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123369" y="3484586"/>
                  <a:ext cx="851050" cy="692650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BE3C7EFF-38ED-6B41-A02E-42255BB270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18272" y="3320143"/>
              <a:ext cx="0" cy="93458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E77565D-1FAE-CB46-A066-B49EA68C8B5A}"/>
                </a:ext>
              </a:extLst>
            </p:cNvPr>
            <p:cNvCxnSpPr>
              <a:stCxn id="36" idx="2"/>
            </p:cNvCxnSpPr>
            <p:nvPr/>
          </p:nvCxnSpPr>
          <p:spPr>
            <a:xfrm flipV="1">
              <a:off x="1910282" y="3790066"/>
              <a:ext cx="1023790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23FEB73-4A4E-2244-A106-D684EDF11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-933" t="67108" r="-1"/>
            <a:stretch/>
          </p:blipFill>
          <p:spPr>
            <a:xfrm>
              <a:off x="4361099" y="3236497"/>
              <a:ext cx="2193145" cy="108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8A80B39-FD23-9240-88E1-7C35B58E8C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8722" t="92085"/>
            <a:stretch/>
          </p:blipFill>
          <p:spPr>
            <a:xfrm>
              <a:off x="2102473" y="3274446"/>
              <a:ext cx="325120" cy="451331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97194C9-F592-6143-AE56-1023EA0D7CA3}"/>
              </a:ext>
            </a:extLst>
          </p:cNvPr>
          <p:cNvGrpSpPr/>
          <p:nvPr/>
        </p:nvGrpSpPr>
        <p:grpSpPr>
          <a:xfrm>
            <a:off x="7216790" y="2528557"/>
            <a:ext cx="4096118" cy="2984647"/>
            <a:chOff x="6480810" y="2528557"/>
            <a:chExt cx="4096118" cy="298464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6EA2563-2CA0-7C43-A650-23412F278402}"/>
                </a:ext>
              </a:extLst>
            </p:cNvPr>
            <p:cNvSpPr txBox="1"/>
            <p:nvPr/>
          </p:nvSpPr>
          <p:spPr>
            <a:xfrm>
              <a:off x="6480810" y="2528557"/>
              <a:ext cx="3142174" cy="27853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latin typeface="Brandon Grotesque Regular" panose="020B0503020203060202" pitchFamily="34" charset="77"/>
                </a:rPr>
                <a:t> Inputs: </a:t>
              </a:r>
            </a:p>
            <a:p>
              <a:pPr marL="342900" indent="-342900">
                <a:buFont typeface="Wingdings" pitchFamily="2" charset="2"/>
                <a:buChar char="v"/>
              </a:pPr>
              <a:endParaRPr lang="en-IT" sz="2500" dirty="0">
                <a:latin typeface="Brandon Grotesque Regular" panose="020B0503020203060202" pitchFamily="34" charset="77"/>
              </a:endParaRPr>
            </a:p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latin typeface="Brandon Grotesque Regular" panose="020B0503020203060202" pitchFamily="34" charset="77"/>
                </a:rPr>
                <a:t> </a:t>
              </a:r>
              <a:r>
                <a:rPr lang="en-IT" sz="2500" dirty="0">
                  <a:solidFill>
                    <a:srgbClr val="1B39BB"/>
                  </a:solidFill>
                  <a:latin typeface="Brandon Grotesque Regular" panose="020B0503020203060202" pitchFamily="34" charset="77"/>
                </a:rPr>
                <a:t>Weights</a:t>
              </a:r>
              <a:r>
                <a:rPr lang="en-IT" sz="2500" dirty="0">
                  <a:latin typeface="Brandon Grotesque Regular" panose="020B0503020203060202" pitchFamily="34" charset="77"/>
                </a:rPr>
                <a:t>:</a:t>
              </a:r>
            </a:p>
            <a:p>
              <a:pPr marL="342900" indent="-342900">
                <a:buFont typeface="Wingdings" pitchFamily="2" charset="2"/>
                <a:buChar char="v"/>
              </a:pPr>
              <a:endParaRPr lang="en-IT" sz="2500" dirty="0">
                <a:latin typeface="Brandon Grotesque Regular" panose="020B0503020203060202" pitchFamily="34" charset="77"/>
              </a:endParaRPr>
            </a:p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latin typeface="Brandon Grotesque Regular" panose="020B0503020203060202" pitchFamily="34" charset="77"/>
                </a:rPr>
                <a:t> </a:t>
              </a:r>
              <a:r>
                <a:rPr lang="en-IT" sz="2500" dirty="0">
                  <a:solidFill>
                    <a:srgbClr val="1B39BB"/>
                  </a:solidFill>
                  <a:latin typeface="Brandon Grotesque Regular" panose="020B0503020203060202" pitchFamily="34" charset="77"/>
                </a:rPr>
                <a:t>Activation function</a:t>
              </a:r>
              <a:r>
                <a:rPr lang="en-IT" sz="2500" dirty="0">
                  <a:latin typeface="Brandon Grotesque Regular" panose="020B0503020203060202" pitchFamily="34" charset="77"/>
                </a:rPr>
                <a:t>:</a:t>
              </a:r>
            </a:p>
            <a:p>
              <a:pPr marL="342900" indent="-342900">
                <a:buFont typeface="Wingdings" pitchFamily="2" charset="2"/>
                <a:buChar char="v"/>
              </a:pPr>
              <a:endParaRPr lang="en-IT" sz="2500" dirty="0">
                <a:latin typeface="Brandon Grotesque Regular" panose="020B0503020203060202" pitchFamily="34" charset="77"/>
              </a:endParaRPr>
            </a:p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latin typeface="Brandon Grotesque Regular" panose="020B0503020203060202" pitchFamily="34" charset="77"/>
                </a:rPr>
                <a:t> Output: 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B6F9770-F1C5-F240-B8EA-817BE3DCA0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94676" r="57337"/>
            <a:stretch/>
          </p:blipFill>
          <p:spPr>
            <a:xfrm>
              <a:off x="8976728" y="2576150"/>
              <a:ext cx="1600200" cy="345434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EAD235B8-DCF0-9E43-8680-C69AD3F24F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50938" t="94676"/>
            <a:stretch/>
          </p:blipFill>
          <p:spPr>
            <a:xfrm>
              <a:off x="8697951" y="3354888"/>
              <a:ext cx="1840206" cy="345434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ABE2F2A-4B2E-B543-A20F-F7E9FDF618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-933" t="67108" r="-1"/>
            <a:stretch/>
          </p:blipFill>
          <p:spPr>
            <a:xfrm>
              <a:off x="8519527" y="4533586"/>
              <a:ext cx="1989301" cy="979618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307A282-C383-5948-91EF-3BA40B385F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74847" t="61481" b="31870"/>
            <a:stretch/>
          </p:blipFill>
          <p:spPr>
            <a:xfrm>
              <a:off x="9669930" y="4037479"/>
              <a:ext cx="839115" cy="4559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6466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AD77C-7FCC-6749-B515-6895B759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Neural Networks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F90E36-4CF3-FD45-BC19-119DEF12A5AF}"/>
              </a:ext>
            </a:extLst>
          </p:cNvPr>
          <p:cNvSpPr txBox="1"/>
          <p:nvPr/>
        </p:nvSpPr>
        <p:spPr>
          <a:xfrm>
            <a:off x="6601523" y="1883916"/>
            <a:ext cx="545294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Stack of layers of neurons</a:t>
            </a:r>
          </a:p>
          <a:p>
            <a:pPr marL="342900" indent="-342900">
              <a:buFont typeface="Wingdings" pitchFamily="2" charset="2"/>
              <a:buChar char="v"/>
            </a:pPr>
            <a:endParaRPr lang="en-IT" sz="2500" dirty="0">
              <a:latin typeface="Brandon Grotesque Regular" panose="020B0503020203060202" pitchFamily="34" charset="77"/>
            </a:endParaRPr>
          </a:p>
          <a:p>
            <a:pPr marL="342900" indent="-342900">
              <a:buClr>
                <a:schemeClr val="tx1"/>
              </a:buClr>
              <a:buFont typeface="Wingdings" pitchFamily="2" charset="2"/>
              <a:buChar char="v"/>
            </a:pP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Very complex</a:t>
            </a:r>
            <a:r>
              <a:rPr lang="en-IT" sz="2500" dirty="0">
                <a:latin typeface="Brandon Grotesque Regular" panose="020B0503020203060202" pitchFamily="34" charset="77"/>
              </a:rPr>
              <a:t> and nested functions</a:t>
            </a:r>
          </a:p>
          <a:p>
            <a:pPr marL="342900" indent="-342900">
              <a:buFont typeface="Wingdings" pitchFamily="2" charset="2"/>
              <a:buChar char="v"/>
            </a:pPr>
            <a:endParaRPr lang="en-IT" sz="2500" dirty="0">
              <a:latin typeface="Brandon Grotesque Regular" panose="020B0503020203060202" pitchFamily="34" charset="77"/>
            </a:endParaRPr>
          </a:p>
          <a:p>
            <a:pPr marL="342900" indent="-342900">
              <a:buFont typeface="Wingdings" pitchFamily="2" charset="2"/>
              <a:buChar char="v"/>
            </a:pPr>
            <a:r>
              <a:rPr lang="en-IT" sz="2500" dirty="0">
                <a:latin typeface="Brandon Grotesque Regular" panose="020B0503020203060202" pitchFamily="34" charset="77"/>
              </a:rPr>
              <a:t>Can approximate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any function	</a:t>
            </a:r>
            <a:r>
              <a:rPr lang="en-IT" sz="2500" dirty="0">
                <a:latin typeface="Brandon Grotesque Regular" panose="020B0503020203060202" pitchFamily="34" charset="77"/>
              </a:rPr>
              <a:t> </a:t>
            </a:r>
            <a:r>
              <a:rPr lang="en-IT" sz="2000" dirty="0">
                <a:latin typeface="Brandon Grotesque Regular" panose="020B0503020203060202" pitchFamily="34" charset="77"/>
              </a:rPr>
              <a:t>(Universal Approximation Theorem, Hornik,1991)</a:t>
            </a:r>
          </a:p>
          <a:p>
            <a:pPr marL="342900" indent="-342900">
              <a:buFont typeface="Wingdings" pitchFamily="2" charset="2"/>
              <a:buChar char="v"/>
            </a:pPr>
            <a:endParaRPr lang="en-IT" sz="2500" dirty="0">
              <a:latin typeface="Brandon Grotesque Regular" panose="020B0503020203060202" pitchFamily="34" charset="77"/>
            </a:endParaRPr>
          </a:p>
          <a:p>
            <a:pPr marL="342900" indent="-342900">
              <a:buClr>
                <a:schemeClr val="tx1"/>
              </a:buClr>
              <a:buFont typeface="Wingdings" pitchFamily="2" charset="2"/>
              <a:buChar char="v"/>
            </a:pP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Weights</a:t>
            </a:r>
            <a:r>
              <a:rPr lang="en-IT" sz="2500" dirty="0">
                <a:latin typeface="Brandon Grotesque Regular" panose="020B0503020203060202" pitchFamily="34" charset="77"/>
              </a:rPr>
              <a:t> determine the output 	       of the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E1C470-559F-AB4E-B8C1-15496CB2C2A2}"/>
              </a:ext>
            </a:extLst>
          </p:cNvPr>
          <p:cNvSpPr txBox="1"/>
          <p:nvPr/>
        </p:nvSpPr>
        <p:spPr>
          <a:xfrm rot="20937179">
            <a:off x="3764475" y="5733177"/>
            <a:ext cx="389561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How to find the best weights?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47EFC4-1BFC-F542-AF9E-1FF8B9BDD223}"/>
              </a:ext>
            </a:extLst>
          </p:cNvPr>
          <p:cNvGrpSpPr/>
          <p:nvPr/>
        </p:nvGrpSpPr>
        <p:grpSpPr>
          <a:xfrm>
            <a:off x="628114" y="1623780"/>
            <a:ext cx="5332923" cy="4013723"/>
            <a:chOff x="628114" y="1791047"/>
            <a:chExt cx="5332923" cy="4013723"/>
          </a:xfrm>
        </p:grpSpPr>
        <p:pic>
          <p:nvPicPr>
            <p:cNvPr id="16" name="Picture 15" descr="A picture containing blur&#10;&#10;Description automatically generated">
              <a:extLst>
                <a:ext uri="{FF2B5EF4-FFF2-40B4-BE49-F238E27FC236}">
                  <a16:creationId xmlns:a16="http://schemas.microsoft.com/office/drawing/2014/main" id="{EEBEB948-0D7D-D14F-A46F-DBC11E36D6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426" r="14365"/>
            <a:stretch/>
          </p:blipFill>
          <p:spPr>
            <a:xfrm>
              <a:off x="1028170" y="1791047"/>
              <a:ext cx="4293870" cy="4013723"/>
            </a:xfrm>
            <a:prstGeom prst="rect">
              <a:avLst/>
            </a:prstGeom>
          </p:spPr>
        </p:pic>
        <p:pic>
          <p:nvPicPr>
            <p:cNvPr id="71" name="Picture 70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ACE8D14F-B300-FA4A-AFCD-EABE2BFC1A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399" t="85400" r="30320" b="9822"/>
            <a:stretch/>
          </p:blipFill>
          <p:spPr>
            <a:xfrm>
              <a:off x="628114" y="3010828"/>
              <a:ext cx="527540" cy="480897"/>
            </a:xfrm>
            <a:prstGeom prst="rect">
              <a:avLst/>
            </a:prstGeom>
          </p:spPr>
        </p:pic>
        <p:pic>
          <p:nvPicPr>
            <p:cNvPr id="72" name="Picture 71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187FD010-5622-AC4A-8C4A-08AA32D8A5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3775" t="86031" r="14947" b="10321"/>
            <a:stretch/>
          </p:blipFill>
          <p:spPr>
            <a:xfrm>
              <a:off x="680838" y="4097329"/>
              <a:ext cx="527540" cy="36732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F9C1DEF-4A97-6346-BD0B-BFC4CC08B7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6631" t="94676"/>
            <a:stretch/>
          </p:blipFill>
          <p:spPr>
            <a:xfrm>
              <a:off x="5240511" y="3589405"/>
              <a:ext cx="720526" cy="39336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1497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DF951150-5014-714A-B9D1-0B0C360CFF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10" t="82261" b="11013"/>
          <a:stretch/>
        </p:blipFill>
        <p:spPr>
          <a:xfrm>
            <a:off x="5424615" y="4258126"/>
            <a:ext cx="3549643" cy="6929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BC7694-73CC-1442-BA1B-5356E982E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Loss Minimization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5DD6BE-493C-004D-AC2B-A94A046B276B}"/>
              </a:ext>
            </a:extLst>
          </p:cNvPr>
          <p:cNvSpPr txBox="1"/>
          <p:nvPr/>
        </p:nvSpPr>
        <p:spPr>
          <a:xfrm>
            <a:off x="3292034" y="3088253"/>
            <a:ext cx="8762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Loss </a:t>
            </a:r>
          </a:p>
        </p:txBody>
      </p:sp>
      <p:sp>
        <p:nvSpPr>
          <p:cNvPr id="5" name="Up Arrow 4">
            <a:extLst>
              <a:ext uri="{FF2B5EF4-FFF2-40B4-BE49-F238E27FC236}">
                <a16:creationId xmlns:a16="http://schemas.microsoft.com/office/drawing/2014/main" id="{9267FECE-95C3-6C43-8D5F-5F259BFDAED3}"/>
              </a:ext>
            </a:extLst>
          </p:cNvPr>
          <p:cNvSpPr/>
          <p:nvPr/>
        </p:nvSpPr>
        <p:spPr>
          <a:xfrm rot="10800000">
            <a:off x="5045254" y="3094581"/>
            <a:ext cx="308919" cy="420130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C17528-0159-414D-BAD4-364BDA133005}"/>
              </a:ext>
            </a:extLst>
          </p:cNvPr>
          <p:cNvSpPr txBox="1"/>
          <p:nvPr/>
        </p:nvSpPr>
        <p:spPr>
          <a:xfrm>
            <a:off x="6490858" y="2946656"/>
            <a:ext cx="250841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Quality</a:t>
            </a:r>
            <a:r>
              <a:rPr lang="en-IT" sz="2500" dirty="0">
                <a:latin typeface="Brandon Grotesque Regular" panose="020B0503020203060202" pitchFamily="34" charset="77"/>
              </a:rPr>
              <a:t> of the NN approximation</a:t>
            </a:r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398539A0-C514-F243-A17C-D3B3C688AE34}"/>
              </a:ext>
            </a:extLst>
          </p:cNvPr>
          <p:cNvSpPr/>
          <p:nvPr/>
        </p:nvSpPr>
        <p:spPr>
          <a:xfrm>
            <a:off x="9107255" y="3083023"/>
            <a:ext cx="308919" cy="420130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A2DE82-BBAD-ED42-9174-18D83CB243A9}"/>
              </a:ext>
            </a:extLst>
          </p:cNvPr>
          <p:cNvSpPr txBox="1"/>
          <p:nvPr/>
        </p:nvSpPr>
        <p:spPr>
          <a:xfrm>
            <a:off x="2878708" y="4258126"/>
            <a:ext cx="216861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Minimize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5579F8-1E63-6945-B30A-FAA5AD8E6DB7}"/>
              </a:ext>
            </a:extLst>
          </p:cNvPr>
          <p:cNvSpPr txBox="1"/>
          <p:nvPr/>
        </p:nvSpPr>
        <p:spPr>
          <a:xfrm>
            <a:off x="2878708" y="5555980"/>
            <a:ext cx="24425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Gradient descent</a:t>
            </a:r>
            <a:r>
              <a:rPr lang="en-IT" sz="2500" dirty="0">
                <a:latin typeface="Brandon Grotesque Regular" panose="020B0503020203060202" pitchFamily="34" charset="77"/>
              </a:rPr>
              <a:t>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B551814-B7DE-D14A-A7E4-0CE0A35686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13" t="82768" r="66399" b="13060"/>
          <a:stretch/>
        </p:blipFill>
        <p:spPr>
          <a:xfrm>
            <a:off x="3963013" y="3043839"/>
            <a:ext cx="914400" cy="5474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C7A014C-0924-5A44-A5A7-96A0CF1DBF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39" t="82768" r="66196" b="13714"/>
          <a:stretch/>
        </p:blipFill>
        <p:spPr>
          <a:xfrm>
            <a:off x="4168266" y="4222844"/>
            <a:ext cx="903768" cy="46166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55C48B-7A2D-044E-8075-7C958584DAF7}"/>
              </a:ext>
            </a:extLst>
          </p:cNvPr>
          <p:cNvSpPr txBox="1"/>
          <p:nvPr/>
        </p:nvSpPr>
        <p:spPr>
          <a:xfrm>
            <a:off x="1494316" y="1790253"/>
            <a:ext cx="92823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The loss measures the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distance</a:t>
            </a:r>
            <a:r>
              <a:rPr lang="en-IT" sz="2500" dirty="0">
                <a:latin typeface="Brandon Grotesque Regular" panose="020B0503020203060202" pitchFamily="34" charset="77"/>
              </a:rPr>
              <a:t> between the output of the neural network function and the target function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786AE9-6C13-BD4D-BB11-97449124964F}"/>
              </a:ext>
            </a:extLst>
          </p:cNvPr>
          <p:cNvSpPr txBox="1"/>
          <p:nvPr/>
        </p:nvSpPr>
        <p:spPr>
          <a:xfrm>
            <a:off x="4943626" y="4242737"/>
            <a:ext cx="27122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500" dirty="0"/>
              <a:t>:</a:t>
            </a:r>
          </a:p>
        </p:txBody>
      </p:sp>
      <p:sp>
        <p:nvSpPr>
          <p:cNvPr id="20" name="Up Arrow 19">
            <a:extLst>
              <a:ext uri="{FF2B5EF4-FFF2-40B4-BE49-F238E27FC236}">
                <a16:creationId xmlns:a16="http://schemas.microsoft.com/office/drawing/2014/main" id="{EC8A81FA-73A1-A944-A7C0-EC986D711C23}"/>
              </a:ext>
            </a:extLst>
          </p:cNvPr>
          <p:cNvSpPr/>
          <p:nvPr/>
        </p:nvSpPr>
        <p:spPr>
          <a:xfrm rot="5400000">
            <a:off x="1814599" y="4124675"/>
            <a:ext cx="308919" cy="762036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1" name="Up Arrow 20">
            <a:extLst>
              <a:ext uri="{FF2B5EF4-FFF2-40B4-BE49-F238E27FC236}">
                <a16:creationId xmlns:a16="http://schemas.microsoft.com/office/drawing/2014/main" id="{79507E98-3FDA-7F4A-9810-9CF932F231EA}"/>
              </a:ext>
            </a:extLst>
          </p:cNvPr>
          <p:cNvSpPr/>
          <p:nvPr/>
        </p:nvSpPr>
        <p:spPr>
          <a:xfrm rot="5400000">
            <a:off x="1816024" y="5405794"/>
            <a:ext cx="308919" cy="762036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400B53D-2E18-2B48-85C7-31D2C041D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40"/>
          <a:stretch/>
        </p:blipFill>
        <p:spPr>
          <a:xfrm>
            <a:off x="5591065" y="5475743"/>
            <a:ext cx="3707971" cy="53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284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F7EF8-9E99-184E-B14F-05B3A2F43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NNs meet PDEs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903745-0930-FC4E-917D-881A79D9FE9B}"/>
              </a:ext>
            </a:extLst>
          </p:cNvPr>
          <p:cNvSpPr txBox="1"/>
          <p:nvPr/>
        </p:nvSpPr>
        <p:spPr>
          <a:xfrm>
            <a:off x="136008" y="4357653"/>
            <a:ext cx="55439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How to include knowdedge of the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physics</a:t>
            </a:r>
            <a:r>
              <a:rPr lang="en-IT" sz="2500" dirty="0">
                <a:latin typeface="Brandon Grotesque Regular" panose="020B0503020203060202" pitchFamily="34" charset="77"/>
              </a:rPr>
              <a:t>?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D460EF-7040-F74E-91D3-6C845A641FE6}"/>
              </a:ext>
            </a:extLst>
          </p:cNvPr>
          <p:cNvSpPr txBox="1"/>
          <p:nvPr/>
        </p:nvSpPr>
        <p:spPr>
          <a:xfrm>
            <a:off x="140809" y="2121221"/>
            <a:ext cx="725861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How to use Neural Networks as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Reduced Order Models</a:t>
            </a:r>
            <a:r>
              <a:rPr lang="en-IT" sz="2500" dirty="0">
                <a:latin typeface="Brandon Grotesque Regular" panose="020B0503020203060202" pitchFamily="34" charset="77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39F5F6-73D8-1E45-8921-C3B391F454B6}"/>
              </a:ext>
            </a:extLst>
          </p:cNvPr>
          <p:cNvSpPr txBox="1"/>
          <p:nvPr/>
        </p:nvSpPr>
        <p:spPr>
          <a:xfrm>
            <a:off x="652207" y="2917450"/>
            <a:ext cx="588661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Include PDE’s </a:t>
            </a:r>
            <a:r>
              <a:rPr lang="en-IT" sz="2500" dirty="0">
                <a:solidFill>
                  <a:srgbClr val="FF0000"/>
                </a:solidFill>
                <a:latin typeface="Brandon Grotesque Regular" panose="020B0503020203060202" pitchFamily="34" charset="77"/>
              </a:rPr>
              <a:t>parameters</a:t>
            </a:r>
            <a:r>
              <a:rPr lang="en-IT" sz="2500" dirty="0">
                <a:latin typeface="Brandon Grotesque Regular" panose="020B0503020203060202" pitchFamily="34" charset="77"/>
              </a:rPr>
              <a:t> in the input of NN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F2F363-FB92-034B-AF1B-0625B8BFA0D2}"/>
              </a:ext>
            </a:extLst>
          </p:cNvPr>
          <p:cNvSpPr txBox="1"/>
          <p:nvPr/>
        </p:nvSpPr>
        <p:spPr>
          <a:xfrm>
            <a:off x="638112" y="5058808"/>
            <a:ext cx="1290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PINNs!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E5FA92F-7EBA-7342-BD60-7A893B3EF4EF}"/>
              </a:ext>
            </a:extLst>
          </p:cNvPr>
          <p:cNvGrpSpPr>
            <a:grpSpLocks noChangeAspect="1"/>
          </p:cNvGrpSpPr>
          <p:nvPr/>
        </p:nvGrpSpPr>
        <p:grpSpPr>
          <a:xfrm>
            <a:off x="6511996" y="1993491"/>
            <a:ext cx="5463317" cy="3926045"/>
            <a:chOff x="6504134" y="1883658"/>
            <a:chExt cx="5585326" cy="4013723"/>
          </a:xfrm>
        </p:grpSpPr>
        <p:pic>
          <p:nvPicPr>
            <p:cNvPr id="41" name="Picture 40" descr="A picture containing blur&#10;&#10;Description automatically generated">
              <a:extLst>
                <a:ext uri="{FF2B5EF4-FFF2-40B4-BE49-F238E27FC236}">
                  <a16:creationId xmlns:a16="http://schemas.microsoft.com/office/drawing/2014/main" id="{19F28C22-0A6C-7049-82CE-3A271B481B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426" r="14365"/>
            <a:stretch/>
          </p:blipFill>
          <p:spPr>
            <a:xfrm>
              <a:off x="6821284" y="1883658"/>
              <a:ext cx="4293870" cy="4013723"/>
            </a:xfrm>
            <a:prstGeom prst="rect">
              <a:avLst/>
            </a:prstGeom>
          </p:spPr>
        </p:pic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C19F47E-AD27-364F-8E0D-1A5347C4A65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6100" y="2302347"/>
              <a:ext cx="1844822" cy="3348000"/>
              <a:chOff x="3657599" y="2184401"/>
              <a:chExt cx="2192868" cy="3979636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6A53DBF2-7079-9548-9371-D593A2670156}"/>
                  </a:ext>
                </a:extLst>
              </p:cNvPr>
              <p:cNvCxnSpPr>
                <a:cxnSpLocks/>
                <a:stCxn id="49" idx="3"/>
              </p:cNvCxnSpPr>
              <p:nvPr/>
            </p:nvCxnSpPr>
            <p:spPr>
              <a:xfrm flipV="1">
                <a:off x="4202130" y="2184401"/>
                <a:ext cx="1648337" cy="3691618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29F81296-2BDF-DF42-A26F-65DC6EE0D143}"/>
                  </a:ext>
                </a:extLst>
              </p:cNvPr>
              <p:cNvCxnSpPr>
                <a:cxnSpLocks/>
                <a:stCxn id="49" idx="3"/>
              </p:cNvCxnSpPr>
              <p:nvPr/>
            </p:nvCxnSpPr>
            <p:spPr>
              <a:xfrm flipV="1">
                <a:off x="4202130" y="3132667"/>
                <a:ext cx="1648337" cy="2743352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684CC751-7978-BA47-950C-7E42A35C5C11}"/>
                  </a:ext>
                </a:extLst>
              </p:cNvPr>
              <p:cNvCxnSpPr>
                <a:cxnSpLocks/>
                <a:stCxn id="49" idx="3"/>
              </p:cNvCxnSpPr>
              <p:nvPr/>
            </p:nvCxnSpPr>
            <p:spPr>
              <a:xfrm flipV="1">
                <a:off x="4202130" y="4064001"/>
                <a:ext cx="1648337" cy="1812018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B3E79BC-A93E-E441-8B3C-AEE0FB75C97D}"/>
                  </a:ext>
                </a:extLst>
              </p:cNvPr>
              <p:cNvCxnSpPr>
                <a:cxnSpLocks/>
                <a:stCxn id="49" idx="3"/>
              </p:cNvCxnSpPr>
              <p:nvPr/>
            </p:nvCxnSpPr>
            <p:spPr>
              <a:xfrm flipV="1">
                <a:off x="4202130" y="5012267"/>
                <a:ext cx="1648336" cy="863752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456734FD-516D-0142-B67A-642A7890661F}"/>
                  </a:ext>
                </a:extLst>
              </p:cNvPr>
              <p:cNvCxnSpPr>
                <a:cxnSpLocks/>
                <a:stCxn id="49" idx="3"/>
              </p:cNvCxnSpPr>
              <p:nvPr/>
            </p:nvCxnSpPr>
            <p:spPr>
              <a:xfrm>
                <a:off x="4202130" y="5876019"/>
                <a:ext cx="1648336" cy="84514"/>
              </a:xfrm>
              <a:prstGeom prst="line">
                <a:avLst/>
              </a:prstGeom>
              <a:ln w="25400">
                <a:solidFill>
                  <a:srgbClr val="FF000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9" name="Picture 48" descr="A picture containing blur&#10;&#10;Description automatically generated">
                <a:extLst>
                  <a:ext uri="{FF2B5EF4-FFF2-40B4-BE49-F238E27FC236}">
                    <a16:creationId xmlns:a16="http://schemas.microsoft.com/office/drawing/2014/main" id="{9E824F84-3356-E64C-A9DA-36550A7E4CB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duotone>
                  <a:prstClr val="black"/>
                  <a:srgbClr val="FF0000">
                    <a:tint val="45000"/>
                    <a:satMod val="400000"/>
                  </a:srgbClr>
                </a:duotone>
              </a:blip>
              <a:srcRect l="15941" t="56705" r="76446" b="31197"/>
              <a:stretch/>
            </p:blipFill>
            <p:spPr>
              <a:xfrm>
                <a:off x="3657599" y="5588000"/>
                <a:ext cx="544531" cy="576037"/>
              </a:xfrm>
              <a:prstGeom prst="rect">
                <a:avLst/>
              </a:prstGeom>
            </p:spPr>
          </p:pic>
        </p:grpSp>
        <p:pic>
          <p:nvPicPr>
            <p:cNvPr id="50" name="Picture 49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2208C9C5-E729-B84A-8368-6EF0D12A1A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8302" t="85628" r="5093" b="10195"/>
            <a:stretch/>
          </p:blipFill>
          <p:spPr>
            <a:xfrm>
              <a:off x="6575728" y="5189825"/>
              <a:ext cx="308920" cy="420532"/>
            </a:xfrm>
            <a:prstGeom prst="rect">
              <a:avLst/>
            </a:prstGeom>
          </p:spPr>
        </p:pic>
        <p:pic>
          <p:nvPicPr>
            <p:cNvPr id="51" name="Picture 50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6B9BF598-BE26-3947-BEB9-3C96AE441B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6997" t="95823"/>
            <a:stretch/>
          </p:blipFill>
          <p:spPr>
            <a:xfrm>
              <a:off x="11013515" y="3636297"/>
              <a:ext cx="1075945" cy="420532"/>
            </a:xfrm>
            <a:prstGeom prst="rect">
              <a:avLst/>
            </a:prstGeom>
          </p:spPr>
        </p:pic>
        <p:pic>
          <p:nvPicPr>
            <p:cNvPr id="21" name="Picture 20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D71DB66E-2EDF-B646-AC0A-051E706E92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884" t="85400" r="30320" b="9822"/>
            <a:stretch/>
          </p:blipFill>
          <p:spPr>
            <a:xfrm>
              <a:off x="6521446" y="3140451"/>
              <a:ext cx="458105" cy="480897"/>
            </a:xfrm>
            <a:prstGeom prst="rect">
              <a:avLst/>
            </a:prstGeom>
          </p:spPr>
        </p:pic>
        <p:pic>
          <p:nvPicPr>
            <p:cNvPr id="22" name="Picture 21" descr="Text&#10;&#10;Description automatically generated with low confidence">
              <a:extLst>
                <a:ext uri="{FF2B5EF4-FFF2-40B4-BE49-F238E27FC236}">
                  <a16:creationId xmlns:a16="http://schemas.microsoft.com/office/drawing/2014/main" id="{7E13F0BE-71E3-AF4E-8EAB-8ACA1675E0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3775" t="86404" r="16924" b="10321"/>
            <a:stretch/>
          </p:blipFill>
          <p:spPr>
            <a:xfrm>
              <a:off x="6504134" y="4232612"/>
              <a:ext cx="435049" cy="329812"/>
            </a:xfrm>
            <a:prstGeom prst="rect">
              <a:avLst/>
            </a:prstGeom>
          </p:spPr>
        </p:pic>
      </p:grpSp>
      <p:sp>
        <p:nvSpPr>
          <p:cNvPr id="24" name="Up Arrow 23">
            <a:extLst>
              <a:ext uri="{FF2B5EF4-FFF2-40B4-BE49-F238E27FC236}">
                <a16:creationId xmlns:a16="http://schemas.microsoft.com/office/drawing/2014/main" id="{AF240B30-EFA4-BF4A-97B7-9E239FB43845}"/>
              </a:ext>
            </a:extLst>
          </p:cNvPr>
          <p:cNvSpPr/>
          <p:nvPr/>
        </p:nvSpPr>
        <p:spPr>
          <a:xfrm rot="5400000">
            <a:off x="292760" y="2933880"/>
            <a:ext cx="308919" cy="420130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5" name="Up Arrow 24">
            <a:extLst>
              <a:ext uri="{FF2B5EF4-FFF2-40B4-BE49-F238E27FC236}">
                <a16:creationId xmlns:a16="http://schemas.microsoft.com/office/drawing/2014/main" id="{3F49EC07-4326-824F-85F3-DAD8DDF4E96F}"/>
              </a:ext>
            </a:extLst>
          </p:cNvPr>
          <p:cNvSpPr/>
          <p:nvPr/>
        </p:nvSpPr>
        <p:spPr>
          <a:xfrm rot="5400000">
            <a:off x="273587" y="5092666"/>
            <a:ext cx="308919" cy="420130"/>
          </a:xfrm>
          <a:prstGeom prst="upArrow">
            <a:avLst/>
          </a:prstGeom>
          <a:solidFill>
            <a:srgbClr val="1B39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03058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C50CF-2C04-AC42-B594-5CBB9DC73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PINNs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30E1C2-8E35-8946-B3F6-C72ADEC72C12}"/>
              </a:ext>
            </a:extLst>
          </p:cNvPr>
          <p:cNvSpPr txBox="1"/>
          <p:nvPr/>
        </p:nvSpPr>
        <p:spPr>
          <a:xfrm>
            <a:off x="688771" y="1858845"/>
            <a:ext cx="1066503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500" dirty="0">
                <a:latin typeface="Brandon Grotesque Regular" panose="020B0503020203060202" pitchFamily="34" charset="77"/>
              </a:rPr>
              <a:t>To enforce the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physics</a:t>
            </a:r>
            <a:r>
              <a:rPr lang="en-IT" sz="2500" dirty="0">
                <a:latin typeface="Brandon Grotesque Regular" panose="020B0503020203060202" pitchFamily="34" charset="77"/>
              </a:rPr>
              <a:t> of the problem, we introduce in the loss function the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residual</a:t>
            </a:r>
            <a:r>
              <a:rPr lang="en-IT" sz="2500" dirty="0">
                <a:latin typeface="Brandon Grotesque Regular" panose="020B0503020203060202" pitchFamily="34" charset="77"/>
              </a:rPr>
              <a:t> of the Neural Network solution </a:t>
            </a:r>
            <a:r>
              <a:rPr lang="en-IT" sz="25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with respect to the PDE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C9DF79-74D3-0E43-B68C-EFA34D2E21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614"/>
          <a:stretch/>
        </p:blipFill>
        <p:spPr>
          <a:xfrm>
            <a:off x="1755786" y="3230466"/>
            <a:ext cx="8885249" cy="51455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0D227292-5228-A646-931C-8AF376BA6460}"/>
              </a:ext>
            </a:extLst>
          </p:cNvPr>
          <p:cNvGrpSpPr/>
          <p:nvPr/>
        </p:nvGrpSpPr>
        <p:grpSpPr>
          <a:xfrm>
            <a:off x="2415162" y="4254869"/>
            <a:ext cx="7566495" cy="1808572"/>
            <a:chOff x="2531510" y="4403283"/>
            <a:chExt cx="7566495" cy="180857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70A41AA-9765-BC46-9139-93D80C921ECB}"/>
                </a:ext>
              </a:extLst>
            </p:cNvPr>
            <p:cNvSpPr txBox="1"/>
            <p:nvPr/>
          </p:nvSpPr>
          <p:spPr>
            <a:xfrm>
              <a:off x="2531510" y="4488307"/>
              <a:ext cx="4918334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latin typeface="Brandon Grotesque Regular" panose="020B0503020203060202" pitchFamily="34" charset="77"/>
                </a:rPr>
                <a:t>                   :      </a:t>
              </a:r>
              <a:r>
                <a:rPr lang="en-IT" sz="2500" dirty="0">
                  <a:solidFill>
                    <a:srgbClr val="1B39BB"/>
                  </a:solidFill>
                  <a:latin typeface="Brandon Grotesque Regular" panose="020B0503020203060202" pitchFamily="34" charset="77"/>
                </a:rPr>
                <a:t>Approximation error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50E01D3-B631-7445-9F55-AA216BC567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5406" t="96104" r="38794"/>
            <a:stretch/>
          </p:blipFill>
          <p:spPr>
            <a:xfrm>
              <a:off x="2885208" y="4403283"/>
              <a:ext cx="1441862" cy="51455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1919A88-71B8-CC4A-A4DA-7026F7A19D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3830" t="96104" r="17562"/>
            <a:stretch/>
          </p:blipFill>
          <p:spPr>
            <a:xfrm>
              <a:off x="2926773" y="5026530"/>
              <a:ext cx="1698172" cy="51455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EEB63DD-8C5F-8142-A2CF-99393A49AC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4802" t="96104"/>
            <a:stretch/>
          </p:blipFill>
          <p:spPr>
            <a:xfrm>
              <a:off x="2916381" y="5649777"/>
              <a:ext cx="1387008" cy="51455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9A89492-6E19-DA4A-AC29-DD8647CC8AED}"/>
                </a:ext>
              </a:extLst>
            </p:cNvPr>
            <p:cNvSpPr txBox="1"/>
            <p:nvPr/>
          </p:nvSpPr>
          <p:spPr>
            <a:xfrm>
              <a:off x="2531510" y="5111554"/>
              <a:ext cx="7566495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latin typeface="Brandon Grotesque Regular" panose="020B0503020203060202" pitchFamily="34" charset="77"/>
                </a:rPr>
                <a:t>                       :  </a:t>
              </a:r>
              <a:r>
                <a:rPr lang="en-IT" sz="2500" dirty="0">
                  <a:solidFill>
                    <a:srgbClr val="1B39BB"/>
                  </a:solidFill>
                  <a:latin typeface="Brandon Grotesque Regular" panose="020B0503020203060202" pitchFamily="34" charset="77"/>
                </a:rPr>
                <a:t>PDE residual</a:t>
              </a:r>
              <a:r>
                <a:rPr lang="en-IT" sz="2500" dirty="0">
                  <a:latin typeface="Brandon Grotesque Regular" panose="020B0503020203060202" pitchFamily="34" charset="77"/>
                </a:rPr>
                <a:t> of Neural Network solution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0785B23-488A-B843-8FBF-440D26FEDE8D}"/>
                </a:ext>
              </a:extLst>
            </p:cNvPr>
            <p:cNvSpPr txBox="1"/>
            <p:nvPr/>
          </p:nvSpPr>
          <p:spPr>
            <a:xfrm>
              <a:off x="2531510" y="5734801"/>
              <a:ext cx="7374135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342900" indent="-342900">
                <a:buFont typeface="Wingdings" pitchFamily="2" charset="2"/>
                <a:buChar char="v"/>
              </a:pPr>
              <a:r>
                <a:rPr lang="en-IT" sz="2500" dirty="0">
                  <a:latin typeface="Brandon Grotesque Regular" panose="020B0503020203060202" pitchFamily="34" charset="77"/>
                </a:rPr>
                <a:t>                    :     </a:t>
              </a:r>
              <a:r>
                <a:rPr lang="en-IT" sz="2500" dirty="0">
                  <a:solidFill>
                    <a:srgbClr val="1B39BB"/>
                  </a:solidFill>
                  <a:latin typeface="Brandon Grotesque Regular" panose="020B0503020203060202" pitchFamily="34" charset="77"/>
                </a:rPr>
                <a:t>BC residual</a:t>
              </a:r>
              <a:r>
                <a:rPr lang="en-IT" sz="2500" dirty="0">
                  <a:latin typeface="Brandon Grotesque Regular" panose="020B0503020203060202" pitchFamily="34" charset="77"/>
                </a:rPr>
                <a:t> of Neural Network solution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25450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1A38E-DF27-4E48-ACF6-6C27623C0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IT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Goals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35C614-638B-0747-9DEE-D04569821743}"/>
              </a:ext>
            </a:extLst>
          </p:cNvPr>
          <p:cNvSpPr txBox="1"/>
          <p:nvPr/>
        </p:nvSpPr>
        <p:spPr>
          <a:xfrm>
            <a:off x="1847882" y="2282603"/>
            <a:ext cx="8496236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T" sz="3000" dirty="0">
                <a:latin typeface="Brandon Grotesque Regular" panose="020B0503020203060202" pitchFamily="34" charset="77"/>
              </a:rPr>
              <a:t>Does the </a:t>
            </a:r>
            <a:r>
              <a:rPr lang="en-IT" sz="30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PDE loss </a:t>
            </a:r>
            <a:r>
              <a:rPr lang="en-IT" sz="3000" dirty="0">
                <a:latin typeface="Brandon Grotesque Regular" panose="020B0503020203060202" pitchFamily="34" charset="77"/>
              </a:rPr>
              <a:t>term help?</a:t>
            </a:r>
          </a:p>
          <a:p>
            <a:pPr algn="ctr"/>
            <a:endParaRPr lang="en-IT" sz="2000" dirty="0">
              <a:latin typeface="Brandon Grotesque Regular" panose="020B0503020203060202" pitchFamily="34" charset="77"/>
            </a:endParaRPr>
          </a:p>
          <a:p>
            <a:pPr algn="ctr"/>
            <a:endParaRPr lang="en-IT" sz="2000" dirty="0">
              <a:latin typeface="Brandon Grotesque Regular" panose="020B0503020203060202" pitchFamily="34" charset="77"/>
            </a:endParaRPr>
          </a:p>
          <a:p>
            <a:pPr algn="ctr"/>
            <a:r>
              <a:rPr lang="en-IT" sz="3000" dirty="0">
                <a:latin typeface="Brandon Grotesque Regular" panose="020B0503020203060202" pitchFamily="34" charset="77"/>
              </a:rPr>
              <a:t>How much should the different loss terms be </a:t>
            </a:r>
            <a:r>
              <a:rPr lang="en-IT" sz="30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weighted</a:t>
            </a:r>
            <a:r>
              <a:rPr lang="en-IT" sz="3000" dirty="0">
                <a:latin typeface="Brandon Grotesque Regular" panose="020B0503020203060202" pitchFamily="34" charset="77"/>
              </a:rPr>
              <a:t>?</a:t>
            </a:r>
          </a:p>
          <a:p>
            <a:pPr algn="ctr"/>
            <a:endParaRPr lang="en-IT" sz="2000" dirty="0">
              <a:latin typeface="Brandon Grotesque Regular" panose="020B0503020203060202" pitchFamily="34" charset="77"/>
            </a:endParaRPr>
          </a:p>
          <a:p>
            <a:pPr algn="ctr"/>
            <a:endParaRPr lang="en-IT" sz="2000" dirty="0">
              <a:latin typeface="Brandon Grotesque Regular" panose="020B0503020203060202" pitchFamily="34" charset="77"/>
            </a:endParaRPr>
          </a:p>
          <a:p>
            <a:pPr algn="ctr"/>
            <a:r>
              <a:rPr lang="en-IT" sz="3000" dirty="0">
                <a:latin typeface="Brandon Grotesque Regular" panose="020B0503020203060202" pitchFamily="34" charset="77"/>
              </a:rPr>
              <a:t>How </a:t>
            </a:r>
            <a:r>
              <a:rPr lang="en-IT" sz="3000" dirty="0">
                <a:solidFill>
                  <a:srgbClr val="1B39BB"/>
                </a:solidFill>
                <a:latin typeface="Brandon Grotesque Regular" panose="020B0503020203060202" pitchFamily="34" charset="77"/>
              </a:rPr>
              <a:t>accurate</a:t>
            </a:r>
            <a:r>
              <a:rPr lang="en-IT" sz="3000" dirty="0">
                <a:latin typeface="Brandon Grotesque Regular" panose="020B0503020203060202" pitchFamily="34" charset="77"/>
              </a:rPr>
              <a:t> are the solutions?</a:t>
            </a:r>
          </a:p>
        </p:txBody>
      </p:sp>
    </p:spTree>
    <p:extLst>
      <p:ext uri="{BB962C8B-B14F-4D97-AF65-F5344CB8AC3E}">
        <p14:creationId xmlns:p14="http://schemas.microsoft.com/office/powerpoint/2010/main" val="3080973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269</Words>
  <Application>Microsoft Macintosh PowerPoint</Application>
  <PresentationFormat>Widescreen</PresentationFormat>
  <Paragraphs>62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Brandon Grotesque Regular</vt:lpstr>
      <vt:lpstr>Calibri</vt:lpstr>
      <vt:lpstr>Calibri Light</vt:lpstr>
      <vt:lpstr>Wingdings</vt:lpstr>
      <vt:lpstr>Office Theme</vt:lpstr>
      <vt:lpstr>PowerPoint Presentation</vt:lpstr>
      <vt:lpstr>From a Classical Approach…</vt:lpstr>
      <vt:lpstr>PowerPoint Presentation</vt:lpstr>
      <vt:lpstr>Neurons</vt:lpstr>
      <vt:lpstr>Neural Networks</vt:lpstr>
      <vt:lpstr>Loss Minimization</vt:lpstr>
      <vt:lpstr>NNs meet PDEs</vt:lpstr>
      <vt:lpstr>PINNs</vt:lpstr>
      <vt:lpstr>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 Boselli</dc:creator>
  <cp:lastModifiedBy>Andrea Boselli</cp:lastModifiedBy>
  <cp:revision>62</cp:revision>
  <dcterms:created xsi:type="dcterms:W3CDTF">2021-05-12T18:11:59Z</dcterms:created>
  <dcterms:modified xsi:type="dcterms:W3CDTF">2021-05-23T21:15:59Z</dcterms:modified>
</cp:coreProperties>
</file>

<file path=docProps/thumbnail.jpeg>
</file>